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Proxima Nova"/>
      <p:regular r:id="rId43"/>
      <p:bold r:id="rId44"/>
      <p:italic r:id="rId45"/>
      <p:boldItalic r:id="rId46"/>
    </p:embeddedFont>
    <p:embeddedFont>
      <p:font typeface="Alfa Slab One"/>
      <p:regular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ProximaNova-bold.fntdata"/><Relationship Id="rId21" Type="http://schemas.openxmlformats.org/officeDocument/2006/relationships/slide" Target="slides/slide16.xml"/><Relationship Id="rId43" Type="http://schemas.openxmlformats.org/officeDocument/2006/relationships/font" Target="fonts/ProximaNova-regular.fntdata"/><Relationship Id="rId24" Type="http://schemas.openxmlformats.org/officeDocument/2006/relationships/slide" Target="slides/slide19.xml"/><Relationship Id="rId46" Type="http://schemas.openxmlformats.org/officeDocument/2006/relationships/font" Target="fonts/ProximaNova-boldItalic.fntdata"/><Relationship Id="rId23" Type="http://schemas.openxmlformats.org/officeDocument/2006/relationships/slide" Target="slides/slide18.xml"/><Relationship Id="rId45" Type="http://schemas.openxmlformats.org/officeDocument/2006/relationships/font" Target="fonts/ProximaNova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AlfaSlabOne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b6eaed9a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b6eaed9a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04d6a2fea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04d6a2fea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e0c7527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ee0c7527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b6eaed9a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fb6eaed9a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baea4835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baea4835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baea4835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baea4835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baea4835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baea4835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baea4835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baea4835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baea4835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baea4835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d58911b3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d58911b3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baea4835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baea4835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baea4835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baea4835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baea4835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baea4835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baea4835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baea4835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the map support the hypothesis? (that gentrification will look different in each neighborhood of study)?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de2c0d4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de2c0d4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aea4835a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baea4835a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baea4835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baea4835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ea4835a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ea4835a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baea4835a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baea4835a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de4a7aa6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de4a7aa6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de4a7aa6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de4a7aa6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fb6eaed9a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fb6eaed9a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de4a7aa6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de4a7aa6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f8de2c0d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f8de2c0d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0831aa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0831aa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f0831aa7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f0831aa7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f0831aa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f0831aa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f0831aa7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f0831aa7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baea4835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baea4835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fb6eaed9a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fb6eaed9a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d58911b3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d58911b3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d58911b3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d58911b3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d58911b3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d58911b3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b6eaed9a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fb6eaed9a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baea4835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baea4835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8de2c0d4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f8de2c0d4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2"/>
          <p:cNvCxnSpPr/>
          <p:nvPr/>
        </p:nvCxnSpPr>
        <p:spPr>
          <a:xfrm>
            <a:off x="4278300" y="2350188"/>
            <a:ext cx="587400" cy="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0" y="2226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b="1"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55600" lvl="1" marL="914400" rtl="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D0E0E"/>
              </a:buClr>
              <a:buSzPts val="3600"/>
              <a:buFont typeface="Cambria"/>
              <a:buNone/>
              <a:defRPr b="1" sz="3600">
                <a:solidFill>
                  <a:srgbClr val="ED0E0E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●"/>
              <a:defRPr sz="24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556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mbria"/>
              <a:buChar char="○"/>
              <a:defRPr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429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mbria"/>
              <a:buChar char="■"/>
              <a:defRPr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○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■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○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mbria"/>
              <a:buChar char="■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573674"/>
            <a:ext cx="3686446" cy="5727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ataverse.harvard.edu/dataverse/BARI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FA23-Kayleigh-Ward" TargetMode="External"/><Relationship Id="rId4" Type="http://schemas.openxmlformats.org/officeDocument/2006/relationships/hyperlink" Target="http://bit.ly/FA23-Kayleigh-Ward" TargetMode="External"/><Relationship Id="rId5" Type="http://schemas.openxmlformats.org/officeDocument/2006/relationships/hyperlink" Target="http://bit.ly/FA23-Kayleigh-Ward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mailto:nulab.info@gmail.com" TargetMode="External"/><Relationship Id="rId4" Type="http://schemas.openxmlformats.org/officeDocument/2006/relationships/hyperlink" Target="https://bit.ly/diti-meeting" TargetMode="External"/><Relationship Id="rId5" Type="http://schemas.openxmlformats.org/officeDocument/2006/relationships/hyperlink" Target="http://bit.ly/FA23-Kayleigh-Ward" TargetMode="External"/><Relationship Id="rId6" Type="http://schemas.openxmlformats.org/officeDocument/2006/relationships/hyperlink" Target="https://bit.ly/diti-feedbac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cssh.northeastern.edu/bari/boston-data-portal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hyperlink" Target="https://boston-area-research-map-nu.hub.arcgis.com/" TargetMode="External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hyperlink" Target="https://dataverse.harvard.edu/dataverse/BARI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tableau.com/academic/student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861600"/>
            <a:ext cx="8520600" cy="13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Mapping with Tableau</a:t>
            </a:r>
            <a:endParaRPr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2544488"/>
            <a:ext cx="8520600" cy="16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Taught by: </a:t>
            </a:r>
            <a:r>
              <a:rPr b="1" lang="en">
                <a:solidFill>
                  <a:schemeClr val="lt1"/>
                </a:solidFill>
              </a:rPr>
              <a:t>Liam MacLean and </a:t>
            </a:r>
            <a:endParaRPr b="1" sz="24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SOCL 2358: Current Issues in Cities and Suburbs</a:t>
            </a:r>
            <a:endParaRPr sz="24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Dr. Kayleigh Ward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Fall </a:t>
            </a:r>
            <a:r>
              <a:rPr lang="en"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2023</a:t>
            </a:r>
            <a:endParaRPr sz="24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5875"/>
            <a:ext cx="4554959" cy="7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terminology continued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Dimension: </a:t>
            </a:r>
            <a:r>
              <a:rPr lang="en" sz="2000"/>
              <a:t>Qualitative values (such as names, dates, or geographical data). You can use dimensions to categorize or segment your data.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Measure: </a:t>
            </a:r>
            <a:r>
              <a:rPr lang="en" sz="2000"/>
              <a:t>Numeric, quantitative values that you can measure. Measures can be aggregated. When you drag a measure into the view, Tableau applies an aggregation to that measure (by default).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Basemap: </a:t>
            </a:r>
            <a:r>
              <a:rPr lang="en" sz="2000"/>
              <a:t>The type of map that your coordinates are plotted on. Options include streets and satellite images, just like Google Maps.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Our dataset</a:t>
            </a:r>
            <a:endParaRPr sz="3400"/>
          </a:p>
        </p:txBody>
      </p:sp>
      <p:pic>
        <p:nvPicPr>
          <p:cNvPr id="121" name="Google Shape;121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375" y="912138"/>
            <a:ext cx="5814325" cy="331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7025" y="1111563"/>
            <a:ext cx="5600975" cy="16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1879100" y="2919238"/>
            <a:ext cx="3873300" cy="682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3516600" y="2320913"/>
            <a:ext cx="5343000" cy="45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23"/>
          <p:cNvCxnSpPr>
            <a:endCxn id="124" idx="1"/>
          </p:cNvCxnSpPr>
          <p:nvPr/>
        </p:nvCxnSpPr>
        <p:spPr>
          <a:xfrm flipH="1" rot="10800000">
            <a:off x="2414400" y="2546213"/>
            <a:ext cx="1102200" cy="362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dataset 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Boston’s 2018 Permit and Record Spreadsheet, which tracks construction permits.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Includes information such as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Type of permit (addition, renovation, etc.).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Address</a:t>
            </a:r>
            <a:r>
              <a:rPr lang="en" sz="2200"/>
              <a:t> of permit (including geographic coordinates) and neighborhood name.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Permit holder and fee information.</a:t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244475" y="1626525"/>
            <a:ext cx="86487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Tableau Walkthrough</a:t>
            </a:r>
            <a:endParaRPr sz="6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225652"/>
            <a:ext cx="8520600" cy="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One: Connecting to data</a:t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311" y="1216875"/>
            <a:ext cx="6110688" cy="355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/>
          <p:nvPr/>
        </p:nvSpPr>
        <p:spPr>
          <a:xfrm>
            <a:off x="3033300" y="2770113"/>
            <a:ext cx="470400" cy="13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26"/>
          <p:cNvCxnSpPr>
            <a:stCxn id="143" idx="1"/>
          </p:cNvCxnSpPr>
          <p:nvPr/>
        </p:nvCxnSpPr>
        <p:spPr>
          <a:xfrm flipH="1">
            <a:off x="2223900" y="2836263"/>
            <a:ext cx="809400" cy="371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6"/>
          <p:cNvSpPr txBox="1"/>
          <p:nvPr/>
        </p:nvSpPr>
        <p:spPr>
          <a:xfrm>
            <a:off x="418700" y="1216875"/>
            <a:ext cx="2228400" cy="3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</a:pP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First, we need to connect to our data.</a:t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</a:pP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We will be using building permit data for the City of Boston in .csv format.</a:t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</a:pP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Select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More…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and navigate to the data file that was sent via email.</a:t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1089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Two: Convert coordinate column to geo data</a:t>
            </a:r>
            <a:endParaRPr/>
          </a:p>
        </p:txBody>
      </p:sp>
      <p:sp>
        <p:nvSpPr>
          <p:cNvPr id="151" name="Google Shape;151;p27"/>
          <p:cNvSpPr txBox="1"/>
          <p:nvPr/>
        </p:nvSpPr>
        <p:spPr>
          <a:xfrm>
            <a:off x="311700" y="1244000"/>
            <a:ext cx="26661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0350" lvl="0" marL="228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</a:pP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To map our data, we have to first convert the X/Y data into coordinates.</a:t>
            </a:r>
            <a:endParaRPr sz="9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60350" lvl="0" marL="228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</a:pP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Click on the </a:t>
            </a:r>
            <a:r>
              <a:rPr b="1"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Abc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and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change the data type from </a:t>
            </a:r>
            <a:r>
              <a:rPr b="1"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String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to </a:t>
            </a:r>
            <a:r>
              <a:rPr b="1"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Number (decimal)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60350" lvl="0" marL="228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</a:pP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Click on the </a:t>
            </a:r>
            <a:r>
              <a:rPr b="1"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#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and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select over </a:t>
            </a:r>
            <a:r>
              <a:rPr b="1"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Geographic role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, and then select </a:t>
            </a:r>
            <a:r>
              <a:rPr b="1"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Latitude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or </a:t>
            </a:r>
            <a:r>
              <a:rPr b="1"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Longitude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. Convert:</a:t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X -&gt; Longitude</a:t>
            </a:r>
            <a:endParaRPr b="1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Y -&gt; Latitude</a:t>
            </a:r>
            <a:endParaRPr b="1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675" y="1244000"/>
            <a:ext cx="5861526" cy="34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/>
          <p:nvPr/>
        </p:nvSpPr>
        <p:spPr>
          <a:xfrm>
            <a:off x="6442782" y="2760205"/>
            <a:ext cx="168000" cy="16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/>
          <p:nvPr/>
        </p:nvSpPr>
        <p:spPr>
          <a:xfrm>
            <a:off x="6466125" y="2898213"/>
            <a:ext cx="766200" cy="16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6518625" y="3581150"/>
            <a:ext cx="661200" cy="16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7200900" y="4156800"/>
            <a:ext cx="1091700" cy="189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232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Three: Plotting points</a:t>
            </a:r>
            <a:endParaRPr/>
          </a:p>
        </p:txBody>
      </p:sp>
      <p:cxnSp>
        <p:nvCxnSpPr>
          <p:cNvPr id="162" name="Google Shape;162;p28"/>
          <p:cNvCxnSpPr>
            <a:stCxn id="163" idx="0"/>
            <a:endCxn id="163" idx="0"/>
          </p:cNvCxnSpPr>
          <p:nvPr/>
        </p:nvCxnSpPr>
        <p:spPr>
          <a:xfrm>
            <a:off x="3148475" y="45243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8"/>
          <p:cNvSpPr txBox="1"/>
          <p:nvPr/>
        </p:nvSpPr>
        <p:spPr>
          <a:xfrm>
            <a:off x="462925" y="1410800"/>
            <a:ext cx="2116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8"/>
          <p:cNvSpPr txBox="1"/>
          <p:nvPr/>
        </p:nvSpPr>
        <p:spPr>
          <a:xfrm>
            <a:off x="311700" y="1201025"/>
            <a:ext cx="2267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To map the data points, drag the Y data into the </a:t>
            </a:r>
            <a:r>
              <a:rPr b="1"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Columns</a:t>
            </a: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area, and the X data into the </a:t>
            </a:r>
            <a:r>
              <a:rPr b="1"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Rows</a:t>
            </a: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area.</a:t>
            </a: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Tableau will automatically plot points based upon those X/Y coordinates.</a:t>
            </a: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775" y="1145225"/>
            <a:ext cx="6077324" cy="38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/>
          <p:nvPr/>
        </p:nvSpPr>
        <p:spPr>
          <a:xfrm>
            <a:off x="2781700" y="2802725"/>
            <a:ext cx="661200" cy="27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28"/>
          <p:cNvCxnSpPr>
            <a:stCxn id="167" idx="3"/>
          </p:cNvCxnSpPr>
          <p:nvPr/>
        </p:nvCxnSpPr>
        <p:spPr>
          <a:xfrm flipH="1" rot="10800000">
            <a:off x="3442900" y="1522025"/>
            <a:ext cx="2162400" cy="141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232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Four: Zoom controls</a:t>
            </a:r>
            <a:endParaRPr/>
          </a:p>
        </p:txBody>
      </p:sp>
      <p:cxnSp>
        <p:nvCxnSpPr>
          <p:cNvPr id="174" name="Google Shape;174;p29"/>
          <p:cNvCxnSpPr>
            <a:stCxn id="175" idx="0"/>
            <a:endCxn id="175" idx="0"/>
          </p:cNvCxnSpPr>
          <p:nvPr/>
        </p:nvCxnSpPr>
        <p:spPr>
          <a:xfrm>
            <a:off x="3148475" y="45243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9"/>
          <p:cNvSpPr txBox="1"/>
          <p:nvPr/>
        </p:nvSpPr>
        <p:spPr>
          <a:xfrm>
            <a:off x="311700" y="1245125"/>
            <a:ext cx="21594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</a:pP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The navigation and zoom controls are in the top left of the plot area. </a:t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</a:pP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We have zoomed into the Downtown Boston, Fenway/Kenmore, Jamaica Plain, Roxbury areas.</a:t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904" y="1620836"/>
            <a:ext cx="2608266" cy="230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475" y="1255585"/>
            <a:ext cx="3621400" cy="34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23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Five: Modifying the basemap</a:t>
            </a:r>
            <a:endParaRPr/>
          </a:p>
        </p:txBody>
      </p:sp>
      <p:cxnSp>
        <p:nvCxnSpPr>
          <p:cNvPr id="184" name="Google Shape;184;p30"/>
          <p:cNvCxnSpPr>
            <a:stCxn id="185" idx="0"/>
            <a:endCxn id="185" idx="0"/>
          </p:cNvCxnSpPr>
          <p:nvPr/>
        </p:nvCxnSpPr>
        <p:spPr>
          <a:xfrm>
            <a:off x="3148475" y="45243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30"/>
          <p:cNvSpPr txBox="1"/>
          <p:nvPr/>
        </p:nvSpPr>
        <p:spPr>
          <a:xfrm>
            <a:off x="179200" y="1008800"/>
            <a:ext cx="3443100" cy="19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Select</a:t>
            </a: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Map</a:t>
            </a: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on the toolbar and go to </a:t>
            </a:r>
            <a:r>
              <a:rPr b="1"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Map Layers…</a:t>
            </a: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to modify the basemap.</a:t>
            </a: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Select a new style, e.g. </a:t>
            </a:r>
            <a:r>
              <a:rPr b="1"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Streets</a:t>
            </a: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. </a:t>
            </a: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When you are happy, click the </a:t>
            </a:r>
            <a:r>
              <a:rPr b="1"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at the top of the map layers sidebar.</a:t>
            </a: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87" name="Google Shape;187;p30"/>
          <p:cNvGrpSpPr/>
          <p:nvPr/>
        </p:nvGrpSpPr>
        <p:grpSpPr>
          <a:xfrm>
            <a:off x="734125" y="2848238"/>
            <a:ext cx="2457450" cy="1647825"/>
            <a:chOff x="641200" y="3284375"/>
            <a:chExt cx="2457450" cy="1647825"/>
          </a:xfrm>
        </p:grpSpPr>
        <p:pic>
          <p:nvPicPr>
            <p:cNvPr id="188" name="Google Shape;18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1200" y="3284375"/>
              <a:ext cx="2457450" cy="1647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30"/>
            <p:cNvSpPr/>
            <p:nvPr/>
          </p:nvSpPr>
          <p:spPr>
            <a:xfrm>
              <a:off x="917500" y="4489800"/>
              <a:ext cx="742200" cy="1668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646425" y="3286125"/>
              <a:ext cx="368400" cy="222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000" y="1052450"/>
            <a:ext cx="5493300" cy="343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30"/>
          <p:cNvCxnSpPr>
            <a:stCxn id="189" idx="3"/>
            <a:endCxn id="191" idx="1"/>
          </p:cNvCxnSpPr>
          <p:nvPr/>
        </p:nvCxnSpPr>
        <p:spPr>
          <a:xfrm flipH="1" rot="10800000">
            <a:off x="1752625" y="2771163"/>
            <a:ext cx="1839300" cy="1365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30"/>
          <p:cNvSpPr/>
          <p:nvPr/>
        </p:nvSpPr>
        <p:spPr>
          <a:xfrm>
            <a:off x="3915363" y="1678025"/>
            <a:ext cx="742200" cy="16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416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r>
              <a:rPr b="0" lang="en"/>
              <a:t>:</a:t>
            </a:r>
            <a:r>
              <a:rPr lang="en"/>
              <a:t> </a:t>
            </a:r>
            <a:r>
              <a:rPr b="0" lang="en" sz="2800">
                <a:solidFill>
                  <a:schemeClr val="dk2"/>
                </a:solidFill>
              </a:rPr>
              <a:t>Gentrification will look different in each neighborhood of study.</a:t>
            </a:r>
            <a:br>
              <a:rPr lang="en" sz="2800">
                <a:solidFill>
                  <a:schemeClr val="dk2"/>
                </a:solidFill>
              </a:rPr>
            </a:b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Operationalization</a:t>
            </a:r>
            <a:r>
              <a:rPr b="0" lang="en"/>
              <a:t>: </a:t>
            </a:r>
            <a:r>
              <a:rPr b="0" lang="en" sz="2800">
                <a:solidFill>
                  <a:schemeClr val="dk2"/>
                </a:solidFill>
              </a:rPr>
              <a:t>Gentrification can be tracked by filtering out </a:t>
            </a:r>
            <a:r>
              <a:rPr lang="en" sz="2800">
                <a:solidFill>
                  <a:schemeClr val="dk2"/>
                </a:solidFill>
              </a:rPr>
              <a:t>Addition</a:t>
            </a:r>
            <a:r>
              <a:rPr b="0" lang="en" sz="2800">
                <a:solidFill>
                  <a:schemeClr val="dk2"/>
                </a:solidFill>
              </a:rPr>
              <a:t>, </a:t>
            </a:r>
            <a:r>
              <a:rPr lang="en" sz="2800">
                <a:solidFill>
                  <a:schemeClr val="dk2"/>
                </a:solidFill>
              </a:rPr>
              <a:t>Erection</a:t>
            </a:r>
            <a:r>
              <a:rPr b="0" lang="en" sz="2800">
                <a:solidFill>
                  <a:schemeClr val="dk2"/>
                </a:solidFill>
              </a:rPr>
              <a:t>, </a:t>
            </a:r>
            <a:r>
              <a:rPr lang="en" sz="2800">
                <a:solidFill>
                  <a:schemeClr val="dk2"/>
                </a:solidFill>
              </a:rPr>
              <a:t>New Construction</a:t>
            </a:r>
            <a:r>
              <a:rPr b="0" lang="en" sz="2800">
                <a:solidFill>
                  <a:schemeClr val="dk2"/>
                </a:solidFill>
              </a:rPr>
              <a:t>, and </a:t>
            </a:r>
            <a:r>
              <a:rPr lang="en" sz="2800">
                <a:solidFill>
                  <a:schemeClr val="dk2"/>
                </a:solidFill>
              </a:rPr>
              <a:t>Removal of Structure</a:t>
            </a:r>
            <a:r>
              <a:rPr b="0" lang="en" sz="2800">
                <a:solidFill>
                  <a:schemeClr val="dk2"/>
                </a:solidFill>
              </a:rPr>
              <a:t> building permits.</a:t>
            </a:r>
            <a:r>
              <a:rPr lang="en" sz="2800">
                <a:solidFill>
                  <a:schemeClr val="dk2"/>
                </a:solidFill>
              </a:rPr>
              <a:t> </a:t>
            </a:r>
            <a:endParaRPr sz="2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217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0E0E"/>
                </a:solidFill>
              </a:rPr>
              <a:t>Workshop agenda</a:t>
            </a:r>
            <a:endParaRPr b="1">
              <a:solidFill>
                <a:srgbClr val="ED0E0E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32000" y="940825"/>
            <a:ext cx="8572800" cy="42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mbria"/>
              <a:buChar char="●"/>
            </a:pPr>
            <a:r>
              <a:rPr lang="en" sz="2200">
                <a:latin typeface="Cambria"/>
                <a:ea typeface="Cambria"/>
                <a:cs typeface="Cambria"/>
                <a:sym typeface="Cambria"/>
              </a:rPr>
              <a:t>Learn about</a:t>
            </a:r>
            <a:r>
              <a:rPr lang="en" sz="2200">
                <a:latin typeface="Cambria"/>
                <a:ea typeface="Cambria"/>
                <a:cs typeface="Cambria"/>
                <a:sym typeface="Cambria"/>
              </a:rPr>
              <a:t> the Boston Area Research Initiative (BARI) Data Portal.</a:t>
            </a:r>
            <a:endParaRPr sz="2200">
              <a:latin typeface="Cambria"/>
              <a:ea typeface="Cambria"/>
              <a:cs typeface="Cambria"/>
              <a:sym typeface="Cambr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mbria"/>
              <a:buChar char="●"/>
            </a:pPr>
            <a:r>
              <a:rPr lang="en" sz="2200">
                <a:latin typeface="Cambria"/>
                <a:ea typeface="Cambria"/>
                <a:cs typeface="Cambria"/>
                <a:sym typeface="Cambria"/>
              </a:rPr>
              <a:t>Learn about Tableau.</a:t>
            </a:r>
            <a:endParaRPr sz="2200">
              <a:latin typeface="Cambria"/>
              <a:ea typeface="Cambria"/>
              <a:cs typeface="Cambria"/>
              <a:sym typeface="Cambr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mbria"/>
              <a:buChar char="●"/>
            </a:pPr>
            <a:r>
              <a:rPr lang="en" sz="2200">
                <a:latin typeface="Cambria"/>
                <a:ea typeface="Cambria"/>
                <a:cs typeface="Cambria"/>
                <a:sym typeface="Cambria"/>
              </a:rPr>
              <a:t>Understand how to import and modify data in Tableau. </a:t>
            </a:r>
            <a:endParaRPr sz="2200">
              <a:latin typeface="Cambria"/>
              <a:ea typeface="Cambria"/>
              <a:cs typeface="Cambria"/>
              <a:sym typeface="Cambr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mbria"/>
              <a:buChar char="●"/>
            </a:pPr>
            <a:r>
              <a:rPr lang="en" sz="2200">
                <a:latin typeface="Cambria"/>
                <a:ea typeface="Cambria"/>
                <a:cs typeface="Cambria"/>
                <a:sym typeface="Cambria"/>
              </a:rPr>
              <a:t>Filter data in a variety of ways to produce custom visualizations.</a:t>
            </a:r>
            <a:endParaRPr sz="2200">
              <a:latin typeface="Cambria"/>
              <a:ea typeface="Cambria"/>
              <a:cs typeface="Cambria"/>
              <a:sym typeface="Cambr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Brainstorm sociological research questions BARI and Tableau could help answer.</a:t>
            </a:r>
            <a:br>
              <a:rPr lang="en" sz="2200"/>
            </a:br>
            <a:endParaRPr sz="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All materials are available here: </a:t>
            </a:r>
            <a:r>
              <a:rPr b="1" lang="en" sz="22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http://bit.ly/</a:t>
            </a:r>
            <a:r>
              <a:rPr b="1" lang="en" sz="2200" u="sng">
                <a:solidFill>
                  <a:schemeClr val="hlink"/>
                </a:solidFill>
                <a:hlinkClick r:id="rId4"/>
              </a:rPr>
              <a:t>FA23-</a:t>
            </a:r>
            <a:r>
              <a:rPr b="1" lang="en" u="sng">
                <a:solidFill>
                  <a:schemeClr val="hlink"/>
                </a:solidFill>
                <a:hlinkClick r:id="rId5"/>
              </a:rPr>
              <a:t>Kayleigh-Ward</a:t>
            </a:r>
            <a:r>
              <a:rPr lang="en"/>
              <a:t> </a:t>
            </a:r>
            <a:r>
              <a:rPr b="1" lang="en" sz="2200">
                <a:latin typeface="Cambria"/>
                <a:ea typeface="Cambria"/>
                <a:cs typeface="Cambria"/>
                <a:sym typeface="Cambria"/>
              </a:rPr>
              <a:t> </a:t>
            </a:r>
            <a:endParaRPr b="1" sz="2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2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284550" y="225425"/>
            <a:ext cx="857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Six: Creating filters</a:t>
            </a:r>
            <a:endParaRPr/>
          </a:p>
        </p:txBody>
      </p:sp>
      <p:cxnSp>
        <p:nvCxnSpPr>
          <p:cNvPr id="204" name="Google Shape;204;p32"/>
          <p:cNvCxnSpPr>
            <a:stCxn id="205" idx="0"/>
            <a:endCxn id="205" idx="0"/>
          </p:cNvCxnSpPr>
          <p:nvPr/>
        </p:nvCxnSpPr>
        <p:spPr>
          <a:xfrm>
            <a:off x="3148475" y="45243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32"/>
          <p:cNvCxnSpPr/>
          <p:nvPr/>
        </p:nvCxnSpPr>
        <p:spPr>
          <a:xfrm flipH="1" rot="10800000">
            <a:off x="3651875" y="3071425"/>
            <a:ext cx="161700" cy="374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7" name="Google Shape;207;p32"/>
          <p:cNvSpPr txBox="1"/>
          <p:nvPr/>
        </p:nvSpPr>
        <p:spPr>
          <a:xfrm>
            <a:off x="265475" y="1013775"/>
            <a:ext cx="2683800" cy="3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0350" lvl="0" marL="228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</a:pP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To create different filters and 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visualization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parameters, drag a dimension or measure into the </a:t>
            </a:r>
            <a:r>
              <a:rPr b="1"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Marks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box. Change marks to </a:t>
            </a:r>
            <a:r>
              <a:rPr b="1"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Map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sz="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60350" lvl="0" marL="228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</a:pP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To specify a type of visualization, drag the parameter of choice onto </a:t>
            </a:r>
            <a:r>
              <a:rPr b="1"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Color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b="1"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Size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, etc.</a:t>
            </a:r>
            <a:endParaRPr sz="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60350" lvl="0" marL="228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</a:pP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 have mapped </a:t>
            </a:r>
            <a:r>
              <a:rPr b="1"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Description of Permit Type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as a color, and filtered by neighborhood and description of permit type (which will appear as a tooltip).</a:t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208" name="Google Shape;208;p32"/>
          <p:cNvGrpSpPr/>
          <p:nvPr/>
        </p:nvGrpSpPr>
        <p:grpSpPr>
          <a:xfrm>
            <a:off x="2949175" y="1013763"/>
            <a:ext cx="5883123" cy="3409475"/>
            <a:chOff x="2949175" y="1345588"/>
            <a:chExt cx="5883123" cy="3409475"/>
          </a:xfrm>
        </p:grpSpPr>
        <p:pic>
          <p:nvPicPr>
            <p:cNvPr id="209" name="Google Shape;209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49175" y="1345588"/>
              <a:ext cx="5883123" cy="340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32"/>
            <p:cNvSpPr/>
            <p:nvPr/>
          </p:nvSpPr>
          <p:spPr>
            <a:xfrm>
              <a:off x="3023125" y="2271188"/>
              <a:ext cx="514200" cy="945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3051826" y="2603250"/>
              <a:ext cx="586800" cy="1260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2" name="Google Shape;212;p32"/>
            <p:cNvCxnSpPr>
              <a:stCxn id="210" idx="3"/>
            </p:cNvCxnSpPr>
            <p:nvPr/>
          </p:nvCxnSpPr>
          <p:spPr>
            <a:xfrm flipH="1" rot="10800000">
              <a:off x="3537325" y="2166338"/>
              <a:ext cx="630000" cy="152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3" name="Google Shape;213;p32"/>
            <p:cNvCxnSpPr>
              <a:stCxn id="211" idx="3"/>
            </p:cNvCxnSpPr>
            <p:nvPr/>
          </p:nvCxnSpPr>
          <p:spPr>
            <a:xfrm flipH="1" rot="10800000">
              <a:off x="3638626" y="2351250"/>
              <a:ext cx="536400" cy="315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4" name="Google Shape;214;p32"/>
            <p:cNvCxnSpPr>
              <a:stCxn id="211" idx="3"/>
            </p:cNvCxnSpPr>
            <p:nvPr/>
          </p:nvCxnSpPr>
          <p:spPr>
            <a:xfrm>
              <a:off x="3638626" y="2666250"/>
              <a:ext cx="588900" cy="315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311700" y="231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Seven: Creating filters continued</a:t>
            </a:r>
            <a:endParaRPr/>
          </a:p>
        </p:txBody>
      </p:sp>
      <p:cxnSp>
        <p:nvCxnSpPr>
          <p:cNvPr id="220" name="Google Shape;220;p33"/>
          <p:cNvCxnSpPr/>
          <p:nvPr/>
        </p:nvCxnSpPr>
        <p:spPr>
          <a:xfrm>
            <a:off x="3148475" y="43422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3"/>
          <p:cNvSpPr txBox="1"/>
          <p:nvPr/>
        </p:nvSpPr>
        <p:spPr>
          <a:xfrm>
            <a:off x="311700" y="1128450"/>
            <a:ext cx="33180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228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mbria"/>
              <a:buChar char="●"/>
            </a:pP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</a:t>
            </a: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 want to filter our neighborhood data parameter to only display Fenway/Kenmore, Jamaica Plain and Roxbury.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66700" lvl="0" marL="228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mbria"/>
              <a:buChar char="●"/>
            </a:pP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Click on </a:t>
            </a:r>
            <a:r>
              <a:rPr b="1"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Filter…</a:t>
            </a: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to bring up the filter box.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66700" lvl="0" marL="228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mbria"/>
              <a:buChar char="●"/>
            </a:pP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Deselect all and then check the boxes for Fenway/Kenmore, Jamaica Plain and Roxbury.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66700" lvl="0" marL="228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mbria"/>
              <a:buChar char="●"/>
            </a:pP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Do the same thing for permit description type, selecting the boxes for </a:t>
            </a:r>
            <a:r>
              <a:rPr b="1"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Addition</a:t>
            </a: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b="1"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Erect</a:t>
            </a: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b="1"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New Construction</a:t>
            </a: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, and </a:t>
            </a:r>
            <a:r>
              <a:rPr b="1"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Removal of Structure</a:t>
            </a:r>
            <a:r>
              <a:rPr lang="en" sz="15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698" y="1199609"/>
            <a:ext cx="2570926" cy="3261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1375" y="1198856"/>
            <a:ext cx="2570925" cy="32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875" y="873232"/>
            <a:ext cx="6380262" cy="36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2370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Seven: Creating filters results</a:t>
            </a:r>
            <a:endParaRPr/>
          </a:p>
        </p:txBody>
      </p:sp>
      <p:cxnSp>
        <p:nvCxnSpPr>
          <p:cNvPr id="230" name="Google Shape;230;p34"/>
          <p:cNvCxnSpPr>
            <a:stCxn id="231" idx="0"/>
            <a:endCxn id="231" idx="0"/>
          </p:cNvCxnSpPr>
          <p:nvPr/>
        </p:nvCxnSpPr>
        <p:spPr>
          <a:xfrm>
            <a:off x="3148475" y="45243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and Accessibility</a:t>
            </a:r>
            <a:endParaRPr/>
          </a:p>
        </p:txBody>
      </p:sp>
      <p:sp>
        <p:nvSpPr>
          <p:cNvPr id="237" name="Google Shape;237;p35"/>
          <p:cNvSpPr txBox="1"/>
          <p:nvPr/>
        </p:nvSpPr>
        <p:spPr>
          <a:xfrm>
            <a:off x="5688250" y="3379625"/>
            <a:ext cx="34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Tableau lets you </a:t>
            </a:r>
            <a:r>
              <a:rPr i="1" lang="en" sz="2200"/>
              <a:t>modify </a:t>
            </a:r>
            <a:r>
              <a:rPr lang="en" sz="2200"/>
              <a:t>and </a:t>
            </a:r>
            <a:r>
              <a:rPr i="1" lang="en" sz="2200"/>
              <a:t>customize </a:t>
            </a:r>
            <a:r>
              <a:rPr lang="en" sz="2200"/>
              <a:t>how your maps and graphs look.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Keep accessibility concerns in mind when choosing fonts and colors.</a:t>
            </a:r>
            <a:endParaRPr sz="22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>
                <a:highlight>
                  <a:schemeClr val="lt1"/>
                </a:highlight>
              </a:rPr>
              <a:t>Colors with higher contrast from the background are easier to distinguish.</a:t>
            </a:r>
            <a:endParaRPr sz="2200">
              <a:highlight>
                <a:schemeClr val="lt1"/>
              </a:highlight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>
                <a:highlight>
                  <a:schemeClr val="lt1"/>
                </a:highlight>
              </a:rPr>
              <a:t>Larger, bolder fonts stand out and designate importance.</a:t>
            </a:r>
            <a:endParaRPr sz="2200">
              <a:highlight>
                <a:schemeClr val="lt1"/>
              </a:highlight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>
                <a:highlight>
                  <a:schemeClr val="lt1"/>
                </a:highlight>
              </a:rPr>
              <a:t>Overcrowding text makes the information harder to read.</a:t>
            </a:r>
            <a:endParaRPr sz="2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311700" y="224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Eight: Modifying colors</a:t>
            </a:r>
            <a:endParaRPr/>
          </a:p>
        </p:txBody>
      </p:sp>
      <p:sp>
        <p:nvSpPr>
          <p:cNvPr id="244" name="Google Shape;244;p36"/>
          <p:cNvSpPr txBox="1"/>
          <p:nvPr/>
        </p:nvSpPr>
        <p:spPr>
          <a:xfrm>
            <a:off x="311700" y="962475"/>
            <a:ext cx="2291100" cy="3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The standard map colors don’t contrast very well.</a:t>
            </a: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On the </a:t>
            </a:r>
            <a:r>
              <a:rPr b="1"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B</a:t>
            </a:r>
            <a:r>
              <a:rPr b="1"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ra Pd </a:t>
            </a:r>
            <a:r>
              <a:rPr b="1"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(neighborhoods)</a:t>
            </a: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sidebar, click the dropdown arrow, then click on </a:t>
            </a:r>
            <a:r>
              <a:rPr b="1"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Edit Colors…</a:t>
            </a: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We can now change our colors and improve the contrast.</a:t>
            </a: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245" name="Google Shape;245;p36"/>
          <p:cNvGrpSpPr/>
          <p:nvPr/>
        </p:nvGrpSpPr>
        <p:grpSpPr>
          <a:xfrm>
            <a:off x="2602900" y="962475"/>
            <a:ext cx="6295301" cy="3617902"/>
            <a:chOff x="2622825" y="1261125"/>
            <a:chExt cx="6295301" cy="3617902"/>
          </a:xfrm>
        </p:grpSpPr>
        <p:pic>
          <p:nvPicPr>
            <p:cNvPr id="246" name="Google Shape;246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2825" y="1261125"/>
              <a:ext cx="6295301" cy="361790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7" name="Google Shape;247;p36"/>
            <p:cNvCxnSpPr/>
            <p:nvPr/>
          </p:nvCxnSpPr>
          <p:spPr>
            <a:xfrm>
              <a:off x="3883875" y="2760700"/>
              <a:ext cx="7137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311700" y="2294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Eight: Modifying colors results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 rotWithShape="1">
          <a:blip r:embed="rId3">
            <a:alphaModFix/>
          </a:blip>
          <a:srcRect b="1019" l="0" r="537" t="0"/>
          <a:stretch/>
        </p:blipFill>
        <p:spPr>
          <a:xfrm>
            <a:off x="1308325" y="891925"/>
            <a:ext cx="6527349" cy="37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title"/>
          </p:nvPr>
        </p:nvSpPr>
        <p:spPr>
          <a:xfrm>
            <a:off x="180900" y="220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Nine: Exporting images</a:t>
            </a:r>
            <a:endParaRPr/>
          </a:p>
        </p:txBody>
      </p:sp>
      <p:sp>
        <p:nvSpPr>
          <p:cNvPr id="259" name="Google Shape;259;p38"/>
          <p:cNvSpPr txBox="1"/>
          <p:nvPr/>
        </p:nvSpPr>
        <p:spPr>
          <a:xfrm>
            <a:off x="180900" y="1150025"/>
            <a:ext cx="2378100" cy="3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</a:pP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From the </a:t>
            </a:r>
            <a:r>
              <a:rPr b="1"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Worksheet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drop-drop down menu, select </a:t>
            </a:r>
            <a:r>
              <a:rPr b="1"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Export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, then click on </a:t>
            </a:r>
            <a:r>
              <a:rPr b="1"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Image…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</a:pP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You can select the type of export then click </a:t>
            </a:r>
            <a:r>
              <a:rPr b="1"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Save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0" name="Google Shape;260;p38"/>
          <p:cNvSpPr/>
          <p:nvPr/>
        </p:nvSpPr>
        <p:spPr>
          <a:xfrm>
            <a:off x="2906650" y="1302425"/>
            <a:ext cx="361500" cy="12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8"/>
          <p:cNvSpPr/>
          <p:nvPr/>
        </p:nvSpPr>
        <p:spPr>
          <a:xfrm>
            <a:off x="3038700" y="1656925"/>
            <a:ext cx="222300" cy="9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8"/>
          <p:cNvSpPr/>
          <p:nvPr/>
        </p:nvSpPr>
        <p:spPr>
          <a:xfrm>
            <a:off x="4109100" y="1663875"/>
            <a:ext cx="285000" cy="12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650" y="1271907"/>
            <a:ext cx="6104200" cy="35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/>
          <p:nvPr/>
        </p:nvSpPr>
        <p:spPr>
          <a:xfrm>
            <a:off x="3742000" y="1211175"/>
            <a:ext cx="438900" cy="21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425" y="919600"/>
            <a:ext cx="5763151" cy="36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9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Nine: Exported image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311700" y="170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with Tableau: Drag &amp; drop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0"/>
          <p:cNvSpPr txBox="1"/>
          <p:nvPr/>
        </p:nvSpPr>
        <p:spPr>
          <a:xfrm>
            <a:off x="433525" y="889225"/>
            <a:ext cx="36372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As with</a:t>
            </a: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mapping, creating a graph can be accomplished by</a:t>
            </a: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dragging and dropping</a:t>
            </a: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our dimensions and measures.</a:t>
            </a: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To map the number of records over time according to permit type, f</a:t>
            </a: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irst create a new sheet (click the </a:t>
            </a:r>
            <a:r>
              <a:rPr b="1"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+</a:t>
            </a: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sign next to </a:t>
            </a:r>
            <a:r>
              <a:rPr b="1"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Sheet 1</a:t>
            </a: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at the bottom).</a:t>
            </a: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Next</a:t>
            </a: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, drag and drop the </a:t>
            </a:r>
            <a:r>
              <a:rPr b="1"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Issued Date</a:t>
            </a: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dimension to the columns, and the </a:t>
            </a:r>
            <a:r>
              <a:rPr b="1"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Addition</a:t>
            </a: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b="1"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Demo</a:t>
            </a: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b="1"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Newcon</a:t>
            </a: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and </a:t>
            </a:r>
            <a:r>
              <a:rPr b="1"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Reno</a:t>
            </a: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measures to the rows.</a:t>
            </a: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277" name="Google Shape;277;p40"/>
          <p:cNvGrpSpPr/>
          <p:nvPr/>
        </p:nvGrpSpPr>
        <p:grpSpPr>
          <a:xfrm>
            <a:off x="4369375" y="889213"/>
            <a:ext cx="4164275" cy="4095076"/>
            <a:chOff x="4668025" y="889213"/>
            <a:chExt cx="4164275" cy="4095076"/>
          </a:xfrm>
        </p:grpSpPr>
        <p:pic>
          <p:nvPicPr>
            <p:cNvPr id="278" name="Google Shape;278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68025" y="889213"/>
              <a:ext cx="4164275" cy="4095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Google Shape;279;p40"/>
            <p:cNvSpPr/>
            <p:nvPr/>
          </p:nvSpPr>
          <p:spPr>
            <a:xfrm>
              <a:off x="4902075" y="1868500"/>
              <a:ext cx="675000" cy="1155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0"/>
            <p:cNvSpPr/>
            <p:nvPr/>
          </p:nvSpPr>
          <p:spPr>
            <a:xfrm>
              <a:off x="4912575" y="3668250"/>
              <a:ext cx="231000" cy="1836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0"/>
            <p:cNvSpPr/>
            <p:nvPr/>
          </p:nvSpPr>
          <p:spPr>
            <a:xfrm>
              <a:off x="4912575" y="4017300"/>
              <a:ext cx="304500" cy="1836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0"/>
            <p:cNvSpPr/>
            <p:nvPr/>
          </p:nvSpPr>
          <p:spPr>
            <a:xfrm>
              <a:off x="4902075" y="4200900"/>
              <a:ext cx="231000" cy="1836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3" name="Google Shape;283;p40"/>
            <p:cNvCxnSpPr/>
            <p:nvPr/>
          </p:nvCxnSpPr>
          <p:spPr>
            <a:xfrm flipH="1" rot="10800000">
              <a:off x="5471625" y="1171600"/>
              <a:ext cx="2107500" cy="6969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4" name="Google Shape;284;p40"/>
            <p:cNvCxnSpPr>
              <a:stCxn id="280" idx="3"/>
            </p:cNvCxnSpPr>
            <p:nvPr/>
          </p:nvCxnSpPr>
          <p:spPr>
            <a:xfrm flipH="1" rot="10800000">
              <a:off x="5143575" y="1396350"/>
              <a:ext cx="2514900" cy="2363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5" name="Google Shape;285;p40"/>
            <p:cNvCxnSpPr/>
            <p:nvPr/>
          </p:nvCxnSpPr>
          <p:spPr>
            <a:xfrm flipH="1" rot="10800000">
              <a:off x="5217075" y="1409600"/>
              <a:ext cx="2256300" cy="2553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6" name="Google Shape;286;p40"/>
            <p:cNvCxnSpPr>
              <a:stCxn id="282" idx="3"/>
            </p:cNvCxnSpPr>
            <p:nvPr/>
          </p:nvCxnSpPr>
          <p:spPr>
            <a:xfrm flipH="1" rot="10800000">
              <a:off x="5133075" y="1396200"/>
              <a:ext cx="2485800" cy="28965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7" name="Google Shape;287;p40"/>
            <p:cNvSpPr/>
            <p:nvPr/>
          </p:nvSpPr>
          <p:spPr>
            <a:xfrm>
              <a:off x="4727325" y="3355100"/>
              <a:ext cx="675000" cy="1836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8" name="Google Shape;288;p40"/>
            <p:cNvCxnSpPr>
              <a:stCxn id="287" idx="3"/>
            </p:cNvCxnSpPr>
            <p:nvPr/>
          </p:nvCxnSpPr>
          <p:spPr>
            <a:xfrm flipH="1" rot="10800000">
              <a:off x="5402325" y="1369700"/>
              <a:ext cx="2124000" cy="20772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/>
          <p:nvPr>
            <p:ph type="title"/>
          </p:nvPr>
        </p:nvSpPr>
        <p:spPr>
          <a:xfrm>
            <a:off x="208125" y="230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with Tableau: Drag &amp; drop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1"/>
          <p:cNvSpPr txBox="1"/>
          <p:nvPr/>
        </p:nvSpPr>
        <p:spPr>
          <a:xfrm>
            <a:off x="336575" y="942125"/>
            <a:ext cx="3637200" cy="29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We now have a graph of different building permit records over time. To see specific neighborhoods: </a:t>
            </a: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Drag and drop the </a:t>
            </a:r>
            <a:r>
              <a:rPr b="1"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Bra Pd</a:t>
            </a: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measure onto both the filter box and the colors in the marks box to the left of our new graph. Filter your neighborhoods to include only Fenway/Kenmore, Jamaica Plain and Roxbury.</a:t>
            </a: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Tableau will automatically set each neighborhood to a different color and redraw our graph.</a:t>
            </a: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1"/>
          <p:cNvPicPr preferRelativeResize="0"/>
          <p:nvPr/>
        </p:nvPicPr>
        <p:blipFill rotWithShape="1">
          <a:blip r:embed="rId3">
            <a:alphaModFix/>
          </a:blip>
          <a:srcRect b="1418" l="0" r="0" t="743"/>
          <a:stretch/>
        </p:blipFill>
        <p:spPr>
          <a:xfrm>
            <a:off x="3876500" y="968975"/>
            <a:ext cx="5074249" cy="353074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/>
          <p:nvPr/>
        </p:nvSpPr>
        <p:spPr>
          <a:xfrm>
            <a:off x="3973775" y="1832625"/>
            <a:ext cx="252000" cy="21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" name="Google Shape;297;p41"/>
          <p:cNvCxnSpPr>
            <a:stCxn id="296" idx="3"/>
          </p:cNvCxnSpPr>
          <p:nvPr/>
        </p:nvCxnSpPr>
        <p:spPr>
          <a:xfrm flipH="1" rot="10800000">
            <a:off x="4225775" y="1671225"/>
            <a:ext cx="619200" cy="267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41"/>
          <p:cNvCxnSpPr>
            <a:stCxn id="296" idx="3"/>
          </p:cNvCxnSpPr>
          <p:nvPr/>
        </p:nvCxnSpPr>
        <p:spPr>
          <a:xfrm>
            <a:off x="4225775" y="1938825"/>
            <a:ext cx="566700" cy="383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244475" y="1626525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Datasets and Maps</a:t>
            </a:r>
            <a:endParaRPr sz="6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612" y="0"/>
            <a:ext cx="6820774" cy="45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Tableau help us to answer sociological questions?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311700" y="316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research questions</a:t>
            </a:r>
            <a:endParaRPr/>
          </a:p>
        </p:txBody>
      </p:sp>
      <p:sp>
        <p:nvSpPr>
          <p:cNvPr id="314" name="Google Shape;314;p44"/>
          <p:cNvSpPr txBox="1"/>
          <p:nvPr>
            <p:ph idx="1" type="body"/>
          </p:nvPr>
        </p:nvSpPr>
        <p:spPr>
          <a:xfrm>
            <a:off x="311700" y="1023500"/>
            <a:ext cx="8520600" cy="29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mbria"/>
              <a:buChar char="●"/>
            </a:pPr>
            <a:r>
              <a:rPr lang="en" sz="2200">
                <a:latin typeface="Cambria"/>
                <a:ea typeface="Cambria"/>
                <a:cs typeface="Cambria"/>
                <a:sym typeface="Cambria"/>
              </a:rPr>
              <a:t>How much value are new constructions and renovations adding to their neighborhood over time?</a:t>
            </a:r>
            <a:endParaRPr sz="2200">
              <a:latin typeface="Cambria"/>
              <a:ea typeface="Cambria"/>
              <a:cs typeface="Cambria"/>
              <a:sym typeface="Cambr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mbria"/>
              <a:buChar char="●"/>
            </a:pPr>
            <a:r>
              <a:rPr lang="en" sz="2200">
                <a:latin typeface="Cambria"/>
                <a:ea typeface="Cambria"/>
                <a:cs typeface="Cambria"/>
                <a:sym typeface="Cambria"/>
              </a:rPr>
              <a:t>How much value does each type of construction add to each neighborhood’s overall valuation?  </a:t>
            </a:r>
            <a:endParaRPr sz="2200">
              <a:latin typeface="Cambria"/>
              <a:ea typeface="Cambria"/>
              <a:cs typeface="Cambria"/>
              <a:sym typeface="Cambr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ambria"/>
              <a:buChar char="●"/>
            </a:pPr>
            <a:r>
              <a:rPr lang="en" sz="2200">
                <a:solidFill>
                  <a:srgbClr val="666666"/>
                </a:solidFill>
                <a:latin typeface="Cambria"/>
                <a:ea typeface="Cambria"/>
                <a:cs typeface="Cambria"/>
                <a:sym typeface="Cambria"/>
              </a:rPr>
              <a:t>What different types of industry are building in these neighborhoods?</a:t>
            </a:r>
            <a:endParaRPr sz="2200">
              <a:solidFill>
                <a:srgbClr val="666666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>
            <p:ph idx="4294967295"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How much value are new constructions and renovations adding to their neighborhoods over time?</a:t>
            </a:r>
            <a:endParaRPr sz="2200"/>
          </a:p>
        </p:txBody>
      </p:sp>
      <p:pic>
        <p:nvPicPr>
          <p:cNvPr id="320" name="Google Shape;3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00" y="767075"/>
            <a:ext cx="7669801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>
            <p:ph type="title"/>
          </p:nvPr>
        </p:nvSpPr>
        <p:spPr>
          <a:xfrm>
            <a:off x="311700" y="0"/>
            <a:ext cx="85206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much value does each type of construction add to each neighborhood’s overall valuation?</a:t>
            </a:r>
            <a:endParaRPr sz="2400"/>
          </a:p>
        </p:txBody>
      </p:sp>
      <p:pic>
        <p:nvPicPr>
          <p:cNvPr id="326" name="Google Shape;3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538" y="807300"/>
            <a:ext cx="7268926" cy="42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/>
          <p:nvPr>
            <p:ph idx="4294967295" type="title"/>
          </p:nvPr>
        </p:nvSpPr>
        <p:spPr>
          <a:xfrm>
            <a:off x="311700" y="0"/>
            <a:ext cx="85206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D0E0E"/>
                </a:solidFill>
              </a:rPr>
              <a:t>What different types of industry are building in these neighborhoods?</a:t>
            </a:r>
            <a:endParaRPr sz="2400">
              <a:solidFill>
                <a:srgbClr val="ED0E0E"/>
              </a:solidFill>
            </a:endParaRPr>
          </a:p>
        </p:txBody>
      </p:sp>
      <p:pic>
        <p:nvPicPr>
          <p:cNvPr id="332" name="Google Shape;3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450" y="903900"/>
            <a:ext cx="5981100" cy="416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title"/>
          </p:nvPr>
        </p:nvSpPr>
        <p:spPr>
          <a:xfrm>
            <a:off x="311700" y="231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38" name="Google Shape;338;p48"/>
          <p:cNvSpPr txBox="1"/>
          <p:nvPr>
            <p:ph idx="1" type="body"/>
          </p:nvPr>
        </p:nvSpPr>
        <p:spPr>
          <a:xfrm>
            <a:off x="311700" y="84612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Tableau is a powerful tool for mapping coordinate points onto </a:t>
            </a:r>
            <a:r>
              <a:rPr lang="en" sz="2000"/>
              <a:t>maps.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Tableau is also very powerful at creating a variety of charts and graphs</a:t>
            </a:r>
            <a:r>
              <a:rPr lang="en" sz="2000"/>
              <a:t> </a:t>
            </a: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by dragging non-coordinates to the ‘column’ and ‘row’ areas.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Research questions can include a number of different dimensions and measures—do not be afraid of experimenting with different visualizations!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/>
          <p:nvPr>
            <p:ph type="title"/>
          </p:nvPr>
        </p:nvSpPr>
        <p:spPr>
          <a:xfrm>
            <a:off x="159300" y="161425"/>
            <a:ext cx="8520600" cy="9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ED0E0E"/>
                </a:solidFill>
              </a:rPr>
              <a:t>Thank you!	</a:t>
            </a:r>
            <a:endParaRPr sz="5000">
              <a:solidFill>
                <a:srgbClr val="ED0E0E"/>
              </a:solidFill>
            </a:endParaRPr>
          </a:p>
        </p:txBody>
      </p:sp>
      <p:sp>
        <p:nvSpPr>
          <p:cNvPr id="344" name="Google Shape;344;p49"/>
          <p:cNvSpPr txBox="1"/>
          <p:nvPr>
            <p:ph idx="1" type="body"/>
          </p:nvPr>
        </p:nvSpPr>
        <p:spPr>
          <a:xfrm>
            <a:off x="229500" y="1898950"/>
            <a:ext cx="8914500" cy="18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</a:rPr>
              <a:t>_ _ _ _ _ </a:t>
            </a:r>
            <a:endParaRPr sz="2000">
              <a:solidFill>
                <a:srgbClr val="666666"/>
              </a:solidFill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rgbClr val="666666"/>
                </a:solidFill>
              </a:rPr>
              <a:t>If you have any questions, contact us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nulab.info@gmail.com</a:t>
            </a:r>
            <a:endParaRPr sz="1900">
              <a:solidFill>
                <a:srgbClr val="666666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Have questions? Schedule an appointment with us! </a:t>
            </a:r>
            <a:r>
              <a:rPr b="1" lang="en" sz="2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https://bit.ly/diti-meeting</a:t>
            </a:r>
            <a:r>
              <a:rPr b="1" lang="en" sz="1900"/>
              <a:t>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Link to Online Materials: </a:t>
            </a:r>
            <a:br>
              <a:rPr lang="en" sz="1900"/>
            </a:br>
            <a:r>
              <a:rPr b="1" lang="en" sz="19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http://bit.ly/FA23-Kayleigh-Ward</a:t>
            </a:r>
            <a:endParaRPr b="1" sz="1900"/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We'd love your feedback! Please fill out a short survey here: </a:t>
            </a:r>
            <a:r>
              <a:rPr b="1" lang="en" sz="19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https://bit.ly/diti-feedback</a:t>
            </a:r>
            <a:r>
              <a:rPr lang="en" sz="1900"/>
              <a:t> </a:t>
            </a:r>
            <a:endParaRPr b="1" sz="19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345" name="Google Shape;345;p49"/>
          <p:cNvSpPr txBox="1"/>
          <p:nvPr/>
        </p:nvSpPr>
        <p:spPr>
          <a:xfrm>
            <a:off x="299600" y="1013950"/>
            <a:ext cx="436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Liam Maclean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Digital Integration Teaching Initiative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Fellow</a:t>
            </a:r>
            <a:endParaRPr sz="20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46" name="Google Shape;346;p49"/>
          <p:cNvSpPr txBox="1"/>
          <p:nvPr/>
        </p:nvSpPr>
        <p:spPr>
          <a:xfrm>
            <a:off x="4774200" y="1013950"/>
            <a:ext cx="436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_______</a:t>
            </a:r>
            <a:endParaRPr sz="20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Digital Integration Teaching Initiative</a:t>
            </a:r>
            <a:endParaRPr sz="20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Fellow</a:t>
            </a:r>
            <a:endParaRPr sz="20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219025" y="237625"/>
            <a:ext cx="866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BARI Boston</a:t>
            </a:r>
            <a:r>
              <a:rPr lang="en"/>
              <a:t> Data Portal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550" y="870875"/>
            <a:ext cx="5892552" cy="31016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1959450" y="3972525"/>
            <a:ext cx="5225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https://cssh.northeastern.edu/bari/boston-data-portal/</a:t>
            </a:r>
            <a:r>
              <a:rPr lang="en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Boston Area Research Map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25" y="962725"/>
            <a:ext cx="3997027" cy="30724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132762" y="4005675"/>
            <a:ext cx="493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https://boston-area-research-map-nu.hub.arcgis.com/</a:t>
            </a:r>
            <a:r>
              <a:rPr lang="en" sz="1600"/>
              <a:t> </a:t>
            </a:r>
            <a:r>
              <a:rPr lang="en" sz="1400"/>
              <a:t> </a:t>
            </a:r>
            <a:endParaRPr sz="14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0752" y="962725"/>
            <a:ext cx="4450852" cy="2323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BARI’s Boston Data Portal 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4438" y="884450"/>
            <a:ext cx="4495124" cy="34415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2369400" y="4286250"/>
            <a:ext cx="44052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https://dataverse.harvard.edu/dataverse/BARI</a:t>
            </a:r>
            <a:r>
              <a:rPr lang="en" sz="1600"/>
              <a:t> 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244475" y="1626525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Tableau</a:t>
            </a:r>
            <a:endParaRPr sz="6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22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basics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928050"/>
            <a:ext cx="8520600" cy="41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mbria"/>
                <a:ea typeface="Cambria"/>
                <a:cs typeface="Cambria"/>
                <a:sym typeface="Cambria"/>
              </a:rPr>
              <a:t>Tableau is a powerful tool fo</a:t>
            </a:r>
            <a:r>
              <a:rPr lang="en" sz="2200"/>
              <a:t>r </a:t>
            </a:r>
            <a:r>
              <a:rPr lang="en" sz="2200"/>
              <a:t>different</a:t>
            </a:r>
            <a:r>
              <a:rPr lang="en" sz="2200"/>
              <a:t> types of data </a:t>
            </a:r>
            <a:r>
              <a:rPr lang="en" sz="2200">
                <a:latin typeface="Cambria"/>
                <a:ea typeface="Cambria"/>
                <a:cs typeface="Cambria"/>
                <a:sym typeface="Cambria"/>
              </a:rPr>
              <a:t>visualizations.</a:t>
            </a:r>
            <a:br>
              <a:rPr lang="en" sz="2200"/>
            </a:br>
            <a:r>
              <a:rPr lang="en" sz="2200">
                <a:latin typeface="Cambria"/>
                <a:ea typeface="Cambria"/>
                <a:cs typeface="Cambria"/>
                <a:sym typeface="Cambria"/>
              </a:rPr>
              <a:t>Tableau can also </a:t>
            </a:r>
            <a:r>
              <a:rPr lang="en" sz="2200"/>
              <a:t>be used for mapping.</a:t>
            </a:r>
            <a:endParaRPr sz="2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latin typeface="Cambria"/>
                <a:ea typeface="Cambria"/>
                <a:cs typeface="Cambria"/>
                <a:sym typeface="Cambria"/>
              </a:rPr>
              <a:t>A Tableau license is available for free to students with a .edu email address. You can use the key on two different devices.</a:t>
            </a:r>
            <a:endParaRPr sz="2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latin typeface="Cambria"/>
                <a:ea typeface="Cambria"/>
                <a:cs typeface="Cambria"/>
                <a:sym typeface="Cambria"/>
              </a:rPr>
              <a:t>Link to Tableau for students: </a:t>
            </a:r>
            <a:r>
              <a:rPr lang="en" sz="22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https://www.tableau.com/academic/students</a:t>
            </a:r>
            <a:r>
              <a:rPr lang="en" sz="2200">
                <a:latin typeface="Cambria"/>
                <a:ea typeface="Cambria"/>
                <a:cs typeface="Cambria"/>
                <a:sym typeface="Cambria"/>
              </a:rPr>
              <a:t> </a:t>
            </a:r>
            <a:endParaRPr sz="22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2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terminology 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028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X/Y Coordinates</a:t>
            </a:r>
            <a:r>
              <a:rPr lang="en" sz="2200"/>
              <a:t>:</a:t>
            </a:r>
            <a:r>
              <a:rPr lang="en" sz="2200"/>
              <a:t> Numerical values that allow every location on earth to be pinpointed.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Latitude: </a:t>
            </a:r>
            <a:r>
              <a:rPr lang="en" sz="2200"/>
              <a:t>The north/south coordinate of a location based upon its distance from the equator. 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Longitude:</a:t>
            </a:r>
            <a:r>
              <a:rPr lang="en" sz="2200"/>
              <a:t> The west/east coordinate of a location based upon its distance from the standard meridian.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TI Slides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